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331" r:id="rId4"/>
    <p:sldId id="297" r:id="rId5"/>
    <p:sldId id="273" r:id="rId6"/>
    <p:sldId id="336" r:id="rId7"/>
    <p:sldId id="337" r:id="rId8"/>
    <p:sldId id="266" r:id="rId9"/>
    <p:sldId id="335" r:id="rId10"/>
    <p:sldId id="312" r:id="rId11"/>
    <p:sldId id="322" r:id="rId12"/>
    <p:sldId id="32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4674"/>
  </p:normalViewPr>
  <p:slideViewPr>
    <p:cSldViewPr>
      <p:cViewPr varScale="1">
        <p:scale>
          <a:sx n="124" d="100"/>
          <a:sy n="124" d="100"/>
        </p:scale>
        <p:origin x="18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AD4D-99AF-9448-867C-CE0FA13872D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18BD-BCAD-214E-8471-1EE7EF1F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02270E-3EFF-4549-B03E-7E8913BBCF0B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BD0EF9-2CF0-C445-8961-58B48BB593C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AF532-D26C-8C45-B93E-5E80A32CE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7EA70A-9F40-8F45-9B1D-99CEF6BEE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2E9C1-6C7B-524E-A36F-A75A9FE46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B44B0-0E79-6E44-959C-25EDBA961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7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D985A4-AAD9-B84B-9222-3E32E293C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A04DB8-9EA9-2941-835B-E2D5F87B7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120227-3BF8-3849-BBA2-79C678267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0F48C-85BD-6E4A-AB15-3EB344C7CE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E1FA6-14C1-C643-B1A0-EAA8030E6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BE3617-E8E2-D346-9F06-BC838A747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ADEF1A-1716-B745-95E8-460489C34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B68CE-D439-E440-AB73-1F11537F8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1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DC77F9-56D3-2D4C-9922-C68343538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77EE0-5084-894C-A980-2AD61B2FF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A13840-DC47-394D-B980-BCDD91FD7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099CD-777E-3040-B306-63DCA24BF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4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36294-C14A-924D-9D33-2E88759EF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987FE5-579D-0346-88D5-588B74C04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8C8CE-CE5A-164B-85D7-B5B1396F8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03631-FAA3-D84C-A85D-491F71C76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60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C8C9B-C635-5D4C-9495-59577D949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10841-E485-5349-ADF4-9AC6B5C0A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71ECE-7147-7044-8AE5-B9A47FE61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5F930-4494-4B47-93FF-E1817412B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3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550849-4621-474B-A15C-085CE0121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A46B7A-0651-5548-B19E-2412C55FD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1503CA-C911-7547-9240-85C698560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6C8C6-2629-5141-ABD8-57172CD12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60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A7C548-5009-F940-9B73-D3A17B0B0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C2D682-F0EA-B742-BBAF-FAC5BD35A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C16327-E062-1B49-BADC-182715492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F5539-2F87-9D4D-BC6B-F14D16597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80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0553AB-CF96-B543-BD4D-CB8F1B063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9BA4CA-97D7-7C41-9039-437FC7A65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C76512-F5C5-3D45-B661-66A921061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B12F3-40CC-8A45-85BF-911086780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72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FD2D7-6C55-1946-88AE-FF028E3A0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3DC43-E8A8-6948-ACA1-B6A5B5E5B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DF1A8-76A5-3B49-A3FB-98073C52F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696B8-3D0B-DF49-AF6D-B3E1586C4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69F7C-A1BD-F642-A8A7-5EF62CF7A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2AB1B-EADC-C849-9B02-7B3AC8917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33FA0-0D52-EA41-9D71-B12F26929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7DF6B-A527-0F44-A255-E0D48B1A3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0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AB1219-1650-9946-97CE-4F3B2E3FA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5A0FB1-C183-6E42-A3A4-7A9831E50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0E8C4A-8179-1E45-A667-954EC13420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919BFD-9935-344F-A02F-71BC5F6FC1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D70C78-AEA5-B243-AC35-733D7AACF1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046DDC-0293-EC4E-B502-61071B8FC8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0WJp30fTD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iskassess.com.au/info/primary_about" TargetMode="External"/><Relationship Id="rId4" Type="http://schemas.openxmlformats.org/officeDocument/2006/relationships/hyperlink" Target="https://www.riskassess.com.au/info/primary/abou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196EBFF3-0A79-E444-B42F-9692F07EAC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8648" y="2492896"/>
            <a:ext cx="7772400" cy="2223121"/>
          </a:xfrm>
        </p:spPr>
        <p:txBody>
          <a:bodyPr/>
          <a:lstStyle/>
          <a:p>
            <a:pPr eaLnBrk="1" hangingPunct="1"/>
            <a:r>
              <a:rPr lang="en-US" altLang="en-US" dirty="0"/>
              <a:t>Risks in Primary Science investigations and how to use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B3C26398-F9DE-D44C-A2B2-D99F9E3385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4448" y="5085184"/>
            <a:ext cx="6400800" cy="86409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Crisp and Eva Crisp</a:t>
            </a:r>
          </a:p>
        </p:txBody>
      </p:sp>
      <p:graphicFrame>
        <p:nvGraphicFramePr>
          <p:cNvPr id="13315" name="Object 4">
            <a:extLst>
              <a:ext uri="{FF2B5EF4-FFF2-40B4-BE49-F238E27FC236}">
                <a16:creationId xmlns:a16="http://schemas.microsoft.com/office/drawing/2014/main" id="{31E62E71-3015-0043-9EC1-6AB4B4DE2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"/>
          <a:ext cx="2005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006600" imgH="1143000" progId="Word.Picture.8">
                  <p:embed/>
                </p:oleObj>
              </mc:Choice>
              <mc:Fallback>
                <p:oleObj name="Picture" r:id="rId2" imgW="2006600" imgH="1143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20050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2" descr="burning_hair_medium.jpg">
            <a:extLst>
              <a:ext uri="{FF2B5EF4-FFF2-40B4-BE49-F238E27FC236}">
                <a16:creationId xmlns:a16="http://schemas.microsoft.com/office/drawing/2014/main" id="{FFEBDDFD-EBD2-3247-B308-6F429461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9-05-21 at 3.1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5374384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283968" y="0"/>
            <a:ext cx="1224136" cy="6858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Screen Shot 2019-05-21 at 3.08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536504" cy="6415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0F40EB-1162-6D07-7042-C90EBE25C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6" y="17002"/>
            <a:ext cx="4239442" cy="9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8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7921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Primary School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RiskAssess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701"/>
            <a:ext cx="8861425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ja-JP" sz="3000" dirty="0">
                <a:latin typeface="Arial" charset="0"/>
                <a:ea typeface="ＭＳ Ｐゴシック" charset="0"/>
                <a:cs typeface="ＭＳ Ｐゴシック" charset="0"/>
              </a:rPr>
              <a:t>Safety information and risk assessment system</a:t>
            </a:r>
          </a:p>
          <a:p>
            <a:pPr eaLnBrk="1" hangingPunct="1">
              <a:lnSpc>
                <a:spcPct val="90000"/>
              </a:lnSpc>
            </a:pPr>
            <a:endParaRPr lang="en-AU" altLang="ja-JP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Web based, easy and fast to use</a:t>
            </a:r>
          </a:p>
          <a:p>
            <a:pPr eaLnBrk="1" hangingPunct="1">
              <a:lnSpc>
                <a:spcPct val="90000"/>
              </a:lnSpc>
            </a:pPr>
            <a:endParaRPr lang="en-AU" altLang="ja-JP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ja-JP" sz="3000" dirty="0">
                <a:latin typeface="Arial" charset="0"/>
                <a:ea typeface="ＭＳ Ｐゴシック" charset="0"/>
                <a:cs typeface="ＭＳ Ｐゴシック" charset="0"/>
              </a:rPr>
              <a:t>Designed for Primary use</a:t>
            </a:r>
          </a:p>
          <a:p>
            <a:pPr eaLnBrk="1" hangingPunct="1">
              <a:lnSpc>
                <a:spcPct val="90000"/>
              </a:lnSpc>
            </a:pPr>
            <a:endParaRPr lang="en-AU" altLang="ja-JP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ja-JP" sz="3000" dirty="0">
                <a:latin typeface="Arial" charset="0"/>
                <a:ea typeface="ＭＳ Ｐゴシック" charset="0"/>
                <a:cs typeface="ＭＳ Ｐゴシック" charset="0"/>
              </a:rPr>
              <a:t>Quickly find, share and re-use risk assessments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sz="3000" dirty="0">
                <a:latin typeface="Arial" charset="0"/>
                <a:ea typeface="ＭＳ Ｐゴシック" charset="0"/>
                <a:cs typeface="ＭＳ Ｐゴシック" charset="0"/>
              </a:rPr>
              <a:t>Minimal paperwork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ja-JP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4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60996" y="476250"/>
            <a:ext cx="8631484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to use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Primary School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RiskAssess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996" y="2173288"/>
            <a:ext cx="8856984" cy="456808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Video: Getting started with Primary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RiskAssess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https://www.youtube.com/watch?v=O0WJp30fTDw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Video: Why Assess the Risks of Primary STEM Activities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https://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youtu.be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/g6V4aPBaZds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Website: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https://www.riskassess.com.au/info/primary</a:t>
            </a:r>
            <a:r>
              <a:rPr lang="en-US" sz="2400" b="1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2400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This presentation is available in Learning Resources at: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https://</a:t>
            </a:r>
            <a:r>
              <a:rPr lang="en-US" sz="2400" u="sng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www.riskassess.com.au</a:t>
            </a:r>
            <a:r>
              <a:rPr lang="en-US" sz="2400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/info/</a:t>
            </a:r>
            <a:r>
              <a:rPr lang="en-US" sz="2400" u="sng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learning_resources</a:t>
            </a:r>
            <a:endParaRPr lang="en-US" sz="2400" u="sng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1376772"/>
            <a:ext cx="4135259" cy="1800200"/>
          </a:xfrm>
        </p:spPr>
        <p:txBody>
          <a:bodyPr anchor="t"/>
          <a:lstStyle/>
          <a:p>
            <a:r>
              <a:rPr lang="en-AU" sz="3600" dirty="0"/>
              <a:t>21 November 2022</a:t>
            </a:r>
            <a:br>
              <a:rPr lang="en-AU" sz="3600" dirty="0"/>
            </a:br>
            <a:r>
              <a:rPr lang="en-AU" sz="3600" dirty="0"/>
              <a:t>Manly West</a:t>
            </a:r>
            <a:br>
              <a:rPr lang="en-AU" sz="3600" dirty="0"/>
            </a:br>
            <a:r>
              <a:rPr lang="en-AU" sz="3600" dirty="0"/>
              <a:t>Public School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2" y="3789040"/>
            <a:ext cx="8276456" cy="1584176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2 students with serious burns</a:t>
            </a:r>
          </a:p>
          <a:p>
            <a:pPr marL="0" indent="0">
              <a:buNone/>
            </a:pPr>
            <a:r>
              <a:rPr lang="en-AU" sz="2800" dirty="0"/>
              <a:t>9 students with superficial burns</a:t>
            </a:r>
          </a:p>
          <a:p>
            <a:pPr marL="0" indent="0">
              <a:buNone/>
            </a:pPr>
            <a:r>
              <a:rPr lang="en-AU" sz="2800" dirty="0"/>
              <a:t>1 teacher with minor burns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4C10E5-3536-EA70-587B-93FF9EBF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4350"/>
            <a:ext cx="4059560" cy="30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DC5A0C-D9B0-C66D-C5DC-63A01C3CC03E}"/>
              </a:ext>
            </a:extLst>
          </p:cNvPr>
          <p:cNvSpPr txBox="1">
            <a:spLocks/>
          </p:cNvSpPr>
          <p:nvPr/>
        </p:nvSpPr>
        <p:spPr bwMode="auto">
          <a:xfrm>
            <a:off x="532892" y="5480214"/>
            <a:ext cx="8276456" cy="120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1400" kern="0" dirty="0"/>
              <a:t>• S Keoghan, M. </a:t>
            </a:r>
            <a:r>
              <a:rPr lang="en-AU" sz="1400" kern="0" dirty="0" err="1"/>
              <a:t>Muroi</a:t>
            </a:r>
            <a:r>
              <a:rPr lang="en-AU" sz="1400" kern="0" dirty="0"/>
              <a:t> and M. </a:t>
            </a:r>
            <a:r>
              <a:rPr lang="en-AU" sz="1400" kern="0" dirty="0" err="1"/>
              <a:t>Gorrey</a:t>
            </a:r>
            <a:r>
              <a:rPr lang="en-AU" sz="1400" kern="0" dirty="0"/>
              <a:t> “’Something had to be up’: Children in hospital as experiment goes wrong” Sydney Morning Herald,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“Hazmat incident at Manly West Public School”, Manly Observer,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E. </a:t>
            </a:r>
            <a:r>
              <a:rPr lang="en-AU" sz="1400" kern="0" dirty="0" err="1"/>
              <a:t>Visontay</a:t>
            </a:r>
            <a:r>
              <a:rPr lang="en-AU" sz="1400" kern="0" dirty="0"/>
              <a:t> and T. Rose “Children suffer serious burns after outdoor science experiment goes wrong at Sydney school” The Guardian, 21/11/22.</a:t>
            </a:r>
          </a:p>
          <a:p>
            <a:pPr marL="0" indent="0">
              <a:buFontTx/>
              <a:buNone/>
            </a:pPr>
            <a:endParaRPr lang="en-AU" sz="1400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6454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BFC4C7-63A6-C1A3-CC0F-6806FB0C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219312"/>
            <a:ext cx="4392488" cy="2238598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/>
              <a:t>Carbon sugar snake</a:t>
            </a:r>
          </a:p>
          <a:p>
            <a:pPr marL="0" indent="0">
              <a:buNone/>
            </a:pPr>
            <a:r>
              <a:rPr lang="en-AU" sz="2400" b="1" dirty="0"/>
              <a:t>(black snake, sugar snake)</a:t>
            </a:r>
          </a:p>
          <a:p>
            <a:pPr marL="0" indent="0">
              <a:buNone/>
            </a:pPr>
            <a:r>
              <a:rPr lang="en-AU" sz="2400" dirty="0"/>
              <a:t>sugar</a:t>
            </a:r>
          </a:p>
          <a:p>
            <a:pPr marL="0" indent="0">
              <a:buNone/>
            </a:pPr>
            <a:r>
              <a:rPr lang="en-AU" sz="2400" dirty="0"/>
              <a:t>sodium bicarbonate</a:t>
            </a:r>
          </a:p>
          <a:p>
            <a:pPr marL="0" indent="0">
              <a:buNone/>
            </a:pPr>
            <a:r>
              <a:rPr lang="en-AU" sz="2400" dirty="0"/>
              <a:t>methylated spirits / lighter fluid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What happened?</a:t>
            </a:r>
            <a:br>
              <a:rPr lang="en-AU" sz="3600" dirty="0"/>
            </a:br>
            <a:endParaRPr lang="en-US" sz="3600" dirty="0"/>
          </a:p>
        </p:txBody>
      </p:sp>
      <p:pic>
        <p:nvPicPr>
          <p:cNvPr id="2052" name="Picture 4" descr="Photo reference of how to complete step 5">
            <a:extLst>
              <a:ext uri="{FF2B5EF4-FFF2-40B4-BE49-F238E27FC236}">
                <a16:creationId xmlns:a16="http://schemas.microsoft.com/office/drawing/2014/main" id="{54EC1491-D58F-5081-2A93-BE1D3A7C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C7D23E-FEFF-2BCE-7292-5F75EE533EAD}"/>
              </a:ext>
            </a:extLst>
          </p:cNvPr>
          <p:cNvSpPr txBox="1">
            <a:spLocks/>
          </p:cNvSpPr>
          <p:nvPr/>
        </p:nvSpPr>
        <p:spPr bwMode="auto">
          <a:xfrm>
            <a:off x="664452" y="4149080"/>
            <a:ext cx="736393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2000" kern="0" dirty="0"/>
              <a:t>From the limited information in the news reports, apparently:</a:t>
            </a:r>
          </a:p>
          <a:p>
            <a:pPr marL="0" indent="0">
              <a:buFontTx/>
              <a:buNone/>
            </a:pPr>
            <a:r>
              <a:rPr lang="en-AU" sz="2000" kern="0" dirty="0"/>
              <a:t>• Demonstration performed outdoors on a very windy day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Gust of wind blew burning material onto students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Suspect a large-scale demonstration (since so many injured)</a:t>
            </a:r>
          </a:p>
          <a:p>
            <a:pPr marL="0" indent="0">
              <a:buFontTx/>
              <a:buNone/>
            </a:pPr>
            <a:endParaRPr lang="en-AU" sz="2000" i="1" kern="0" dirty="0"/>
          </a:p>
          <a:p>
            <a:pPr marL="0" indent="0">
              <a:buFontTx/>
              <a:buNone/>
            </a:pPr>
            <a:r>
              <a:rPr lang="en-AU" sz="2000" i="1" kern="0" dirty="0"/>
              <a:t>Further information?</a:t>
            </a: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1541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310344"/>
            <a:ext cx="7704856" cy="6237312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Be aware of the</a:t>
            </a:r>
          </a:p>
          <a:p>
            <a:pPr marL="0" indent="0">
              <a:buNone/>
            </a:pPr>
            <a:r>
              <a:rPr lang="en-AU" sz="2800" dirty="0"/>
              <a:t>• chemicals</a:t>
            </a:r>
          </a:p>
          <a:p>
            <a:pPr marL="0" indent="0">
              <a:buNone/>
            </a:pPr>
            <a:r>
              <a:rPr lang="en-AU" sz="2800" dirty="0"/>
              <a:t>• equipment</a:t>
            </a:r>
          </a:p>
          <a:p>
            <a:pPr marL="0" indent="0">
              <a:buNone/>
            </a:pPr>
            <a:r>
              <a:rPr lang="en-AU" sz="2800" dirty="0"/>
              <a:t>• biological materials</a:t>
            </a:r>
          </a:p>
          <a:p>
            <a:pPr marL="0" indent="0">
              <a:buNone/>
            </a:pPr>
            <a:r>
              <a:rPr lang="en-AU" sz="2800" dirty="0"/>
              <a:t>most likely to cause injury</a:t>
            </a: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2800" dirty="0"/>
              <a:t>Use reliable sources of safety information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Don’t follow YouTube without further research!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Always try out an experiment beforehand</a:t>
            </a:r>
            <a:endParaRPr lang="en-AU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2800" dirty="0"/>
              <a:t>Carry out risk assessments as required by law</a:t>
            </a:r>
          </a:p>
          <a:p>
            <a:pPr marL="0" indent="0">
              <a:buNone/>
            </a:pPr>
            <a:r>
              <a:rPr lang="en-AU" sz="2800" dirty="0"/>
              <a:t>e.g. use Primary School </a:t>
            </a:r>
            <a:r>
              <a:rPr lang="en-AU" sz="2800" dirty="0" err="1"/>
              <a:t>RiskAssess</a:t>
            </a:r>
            <a:r>
              <a:rPr lang="en-AU" sz="2800" dirty="0"/>
              <a:t> </a:t>
            </a:r>
          </a:p>
          <a:p>
            <a:pPr marL="0" indent="0">
              <a:buNone/>
            </a:pPr>
            <a:r>
              <a:rPr lang="en-AU" sz="2800" dirty="0"/>
              <a:t>and introduce control measures, if needed</a:t>
            </a: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6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76" y="1121570"/>
            <a:ext cx="8334064" cy="555096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Demonstrations with . . . </a:t>
            </a:r>
          </a:p>
          <a:p>
            <a:pPr marL="0" indent="0">
              <a:buNone/>
            </a:pPr>
            <a:r>
              <a:rPr lang="en-AU" sz="2400" dirty="0"/>
              <a:t>•</a:t>
            </a:r>
            <a:r>
              <a:rPr lang="en-AU" sz="2400" b="1" dirty="0"/>
              <a:t> methylated spirits</a:t>
            </a:r>
          </a:p>
          <a:p>
            <a:pPr marL="0" indent="0">
              <a:buNone/>
            </a:pPr>
            <a:r>
              <a:rPr lang="en-AU" sz="2400" dirty="0"/>
              <a:t>  lighter fluid, petrol, mineral turps</a:t>
            </a:r>
            <a:endParaRPr lang="en-AU" sz="1050" dirty="0"/>
          </a:p>
          <a:p>
            <a:pPr marL="0" indent="0">
              <a:buNone/>
            </a:pPr>
            <a:r>
              <a:rPr lang="en-AU" sz="2400" dirty="0"/>
              <a:t>• hot water</a:t>
            </a:r>
          </a:p>
          <a:p>
            <a:pPr marL="0" indent="0">
              <a:buNone/>
            </a:pPr>
            <a:r>
              <a:rPr lang="en-AU" sz="2400" dirty="0"/>
              <a:t>• dry ice</a:t>
            </a:r>
            <a:br>
              <a:rPr lang="en-AU" sz="1400" dirty="0"/>
            </a:br>
            <a:endParaRPr lang="en-AU" sz="1400" dirty="0"/>
          </a:p>
          <a:p>
            <a:pPr marL="0" indent="0">
              <a:buNone/>
            </a:pPr>
            <a:r>
              <a:rPr lang="en-AU" sz="2400" dirty="0"/>
              <a:t>Student use of</a:t>
            </a:r>
            <a:br>
              <a:rPr lang="en-AU" sz="2400" dirty="0"/>
            </a:br>
            <a:r>
              <a:rPr lang="en-AU" sz="2400" dirty="0"/>
              <a:t>• art materials</a:t>
            </a:r>
            <a:br>
              <a:rPr lang="en-AU" sz="2400" dirty="0"/>
            </a:br>
            <a:r>
              <a:rPr lang="en-AU" sz="2400" dirty="0"/>
              <a:t>  (</a:t>
            </a:r>
            <a:r>
              <a:rPr lang="en-AU" sz="2400" dirty="0" err="1"/>
              <a:t>texta</a:t>
            </a:r>
            <a:r>
              <a:rPr lang="en-AU" sz="2400" dirty="0"/>
              <a:t> pens, paint sprays, white out,</a:t>
            </a:r>
          </a:p>
          <a:p>
            <a:pPr marL="0" indent="0">
              <a:buNone/>
            </a:pPr>
            <a:r>
              <a:rPr lang="en-AU" sz="2400" dirty="0"/>
              <a:t>  tie dyes, glues)</a:t>
            </a: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2400" dirty="0"/>
              <a:t>Students eating chemicals (esp. K-2)</a:t>
            </a:r>
          </a:p>
          <a:p>
            <a:pPr marL="0" indent="0">
              <a:buNone/>
            </a:pPr>
            <a:r>
              <a:rPr lang="en-AU" sz="2400" dirty="0"/>
              <a:t>e.g. medicines in first-aid box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16632"/>
            <a:ext cx="3835540" cy="1080120"/>
          </a:xfrm>
        </p:spPr>
        <p:txBody>
          <a:bodyPr anchor="t"/>
          <a:lstStyle/>
          <a:p>
            <a:r>
              <a:rPr lang="en-AU" sz="3600" dirty="0"/>
              <a:t>Chemicals</a:t>
            </a:r>
            <a:br>
              <a:rPr lang="en-AU" sz="3600" dirty="0"/>
            </a:br>
            <a:r>
              <a:rPr lang="en-AU" sz="2400" dirty="0"/>
              <a:t>most likely to cause injury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040D3A9-F39C-7741-842D-072ABC38E9FD}"/>
              </a:ext>
            </a:extLst>
          </p:cNvPr>
          <p:cNvSpPr/>
          <p:nvPr/>
        </p:nvSpPr>
        <p:spPr bwMode="auto">
          <a:xfrm>
            <a:off x="6697536" y="1383419"/>
            <a:ext cx="360040" cy="1800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21E7B11-99A6-23C0-A699-108DCE0EF820}"/>
              </a:ext>
            </a:extLst>
          </p:cNvPr>
          <p:cNvSpPr/>
          <p:nvPr/>
        </p:nvSpPr>
        <p:spPr bwMode="auto">
          <a:xfrm>
            <a:off x="6697536" y="3415419"/>
            <a:ext cx="366390" cy="156784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8E06E7F-9BD2-6819-5ECA-277896E887F9}"/>
              </a:ext>
            </a:extLst>
          </p:cNvPr>
          <p:cNvSpPr/>
          <p:nvPr/>
        </p:nvSpPr>
        <p:spPr bwMode="auto">
          <a:xfrm>
            <a:off x="6679348" y="5358433"/>
            <a:ext cx="328128" cy="821888"/>
          </a:xfrm>
          <a:prstGeom prst="rightBrace">
            <a:avLst>
              <a:gd name="adj1" fmla="val 8333"/>
              <a:gd name="adj2" fmla="val 5218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9BA6A8-C319-403B-8FEA-A4038C278085}"/>
              </a:ext>
            </a:extLst>
          </p:cNvPr>
          <p:cNvSpPr txBox="1">
            <a:spLocks/>
          </p:cNvSpPr>
          <p:nvPr/>
        </p:nvSpPr>
        <p:spPr bwMode="auto">
          <a:xfrm>
            <a:off x="6953656" y="1988840"/>
            <a:ext cx="15121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kern="0" dirty="0"/>
              <a:t>burns</a:t>
            </a:r>
            <a:br>
              <a:rPr lang="en-AU" sz="4800" kern="0" dirty="0"/>
            </a:br>
            <a:endParaRPr lang="en-US" sz="4800" kern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B719B1-0EFE-76A9-121E-D500ECC7DBF5}"/>
              </a:ext>
            </a:extLst>
          </p:cNvPr>
          <p:cNvSpPr txBox="1">
            <a:spLocks/>
          </p:cNvSpPr>
          <p:nvPr/>
        </p:nvSpPr>
        <p:spPr bwMode="auto">
          <a:xfrm>
            <a:off x="7057576" y="3897053"/>
            <a:ext cx="172768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kern="0" dirty="0"/>
              <a:t>allergies</a:t>
            </a:r>
            <a:br>
              <a:rPr lang="en-AU" sz="4800" kern="0" dirty="0"/>
            </a:br>
            <a:endParaRPr lang="en-US" sz="4800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548578-3517-5BB8-F25A-0F7E00B01ECD}"/>
              </a:ext>
            </a:extLst>
          </p:cNvPr>
          <p:cNvSpPr txBox="1">
            <a:spLocks/>
          </p:cNvSpPr>
          <p:nvPr/>
        </p:nvSpPr>
        <p:spPr bwMode="auto">
          <a:xfrm>
            <a:off x="6996016" y="5464894"/>
            <a:ext cx="20162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kern="0" dirty="0"/>
              <a:t>poisoning</a:t>
            </a:r>
            <a:br>
              <a:rPr lang="en-AU" sz="4800" kern="0" dirty="0"/>
            </a:br>
            <a:endParaRPr lang="en-US" sz="48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BB84C-524A-AF36-727C-62F1BA19AB87}"/>
              </a:ext>
            </a:extLst>
          </p:cNvPr>
          <p:cNvSpPr txBox="1"/>
          <p:nvPr/>
        </p:nvSpPr>
        <p:spPr>
          <a:xfrm>
            <a:off x="678176" y="6274981"/>
            <a:ext cx="823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Food-grade chemicals are usually safe, except for allergies</a:t>
            </a:r>
          </a:p>
        </p:txBody>
      </p:sp>
    </p:spTree>
    <p:extLst>
      <p:ext uri="{BB962C8B-B14F-4D97-AF65-F5344CB8AC3E}">
        <p14:creationId xmlns:p14="http://schemas.microsoft.com/office/powerpoint/2010/main" val="247019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628800"/>
            <a:ext cx="6552728" cy="5112568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Demonstrations with . . . </a:t>
            </a:r>
          </a:p>
          <a:p>
            <a:pPr marL="0" indent="0">
              <a:buNone/>
            </a:pPr>
            <a:r>
              <a:rPr lang="en-AU" sz="2400" dirty="0"/>
              <a:t>• hot objects, e.g. hotplate, stove</a:t>
            </a:r>
            <a:endParaRPr lang="en-AU" sz="1050" dirty="0"/>
          </a:p>
          <a:p>
            <a:pPr marL="0" indent="0">
              <a:buNone/>
            </a:pPr>
            <a:r>
              <a:rPr lang="en-AU" sz="2400" dirty="0"/>
              <a:t>• sharp objects</a:t>
            </a:r>
            <a:br>
              <a:rPr lang="en-AU" sz="2400" dirty="0"/>
            </a:br>
            <a:endParaRPr lang="en-AU" sz="2400" dirty="0"/>
          </a:p>
          <a:p>
            <a:pPr marL="0" indent="0">
              <a:buNone/>
            </a:pPr>
            <a:r>
              <a:rPr lang="en-AU" sz="2400" dirty="0"/>
              <a:t>Student use of</a:t>
            </a:r>
            <a:br>
              <a:rPr lang="en-AU" sz="2400" dirty="0"/>
            </a:br>
            <a:r>
              <a:rPr lang="en-AU" sz="2400" dirty="0"/>
              <a:t>• </a:t>
            </a:r>
            <a:r>
              <a:rPr lang="en-AU" sz="2400" b="1" dirty="0"/>
              <a:t>button batteries (swallowing may be fatal)</a:t>
            </a:r>
            <a:endParaRPr lang="en-AU" sz="2400" dirty="0"/>
          </a:p>
          <a:p>
            <a:pPr marL="0" indent="0">
              <a:buNone/>
            </a:pPr>
            <a:r>
              <a:rPr lang="en-AU" sz="2400" dirty="0"/>
              <a:t>• short-circuited batteries</a:t>
            </a:r>
          </a:p>
          <a:p>
            <a:pPr marL="0" indent="0">
              <a:buNone/>
            </a:pPr>
            <a:r>
              <a:rPr lang="en-AU" sz="2400" dirty="0"/>
              <a:t>• hot glue guns</a:t>
            </a:r>
          </a:p>
          <a:p>
            <a:pPr marL="0" indent="0">
              <a:buNone/>
            </a:pPr>
            <a:r>
              <a:rPr lang="en-AU" sz="2400" dirty="0"/>
              <a:t>• sharp objects</a:t>
            </a:r>
          </a:p>
          <a:p>
            <a:pPr marL="0" indent="0">
              <a:buNone/>
            </a:pPr>
            <a:r>
              <a:rPr lang="en-AU" sz="2400" dirty="0"/>
              <a:t>• latex gloves</a:t>
            </a:r>
            <a:br>
              <a:rPr lang="en-AU" sz="2400" dirty="0"/>
            </a:br>
            <a:endParaRPr lang="en-AU" sz="2400" dirty="0"/>
          </a:p>
          <a:p>
            <a:pPr marL="0" indent="0">
              <a:buNone/>
            </a:pPr>
            <a:r>
              <a:rPr lang="en-AU" sz="2400" dirty="0"/>
              <a:t>Students throwing things!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1296144"/>
          </a:xfrm>
        </p:spPr>
        <p:txBody>
          <a:bodyPr anchor="t"/>
          <a:lstStyle/>
          <a:p>
            <a:r>
              <a:rPr lang="en-AU" sz="3600" dirty="0"/>
              <a:t>Equipment</a:t>
            </a:r>
            <a:br>
              <a:rPr lang="en-AU" sz="3600" dirty="0"/>
            </a:br>
            <a:r>
              <a:rPr lang="en-AU" sz="2400" dirty="0"/>
              <a:t>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103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340768"/>
            <a:ext cx="6552728" cy="5328592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Extreme allergic reactions to foods:</a:t>
            </a:r>
          </a:p>
          <a:p>
            <a:pPr marL="0" indent="0">
              <a:buNone/>
            </a:pPr>
            <a:r>
              <a:rPr lang="en-AU" sz="2000" dirty="0"/>
              <a:t>• </a:t>
            </a:r>
            <a:r>
              <a:rPr lang="en-AU" sz="2000" b="1" dirty="0"/>
              <a:t>peanuts, peanut oil, peanut products</a:t>
            </a:r>
            <a:endParaRPr lang="en-AU" sz="1000" b="1" dirty="0"/>
          </a:p>
          <a:p>
            <a:pPr marL="0" indent="0">
              <a:buNone/>
            </a:pPr>
            <a:r>
              <a:rPr lang="en-AU" sz="2000" dirty="0"/>
              <a:t>• tree nuts</a:t>
            </a:r>
          </a:p>
          <a:p>
            <a:pPr marL="0" indent="0">
              <a:buNone/>
            </a:pPr>
            <a:r>
              <a:rPr lang="en-AU" sz="2000" dirty="0"/>
              <a:t>• shellfish and crustaceans (including sea monkeys)</a:t>
            </a:r>
          </a:p>
          <a:p>
            <a:pPr marL="0" indent="0">
              <a:buNone/>
            </a:pPr>
            <a:r>
              <a:rPr lang="en-AU" sz="2000" dirty="0"/>
              <a:t>and, less commonly, to</a:t>
            </a:r>
          </a:p>
          <a:p>
            <a:pPr marL="0" indent="0">
              <a:buNone/>
            </a:pPr>
            <a:r>
              <a:rPr lang="en-AU" sz="2000" dirty="0"/>
              <a:t>eggs, milk, wheat, soy, fish, sesame, . . . 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Allergic reactions to plant materials, including:</a:t>
            </a:r>
          </a:p>
          <a:p>
            <a:pPr marL="0" indent="0">
              <a:buNone/>
            </a:pPr>
            <a:r>
              <a:rPr lang="en-AU" sz="2000" dirty="0"/>
              <a:t>• rhus (leaves, stems)</a:t>
            </a:r>
          </a:p>
          <a:p>
            <a:pPr marL="0" indent="0">
              <a:buNone/>
            </a:pPr>
            <a:r>
              <a:rPr lang="en-AU" sz="2000" dirty="0"/>
              <a:t>• London plane tree (trichomes)</a:t>
            </a:r>
          </a:p>
          <a:p>
            <a:pPr marL="0" indent="0">
              <a:buNone/>
            </a:pPr>
            <a:r>
              <a:rPr lang="en-AU" sz="2000" dirty="0"/>
              <a:t>• pollens and moulds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Animal bites, stings and parasites</a:t>
            </a:r>
          </a:p>
          <a:p>
            <a:pPr marL="0" indent="0">
              <a:buNone/>
            </a:pPr>
            <a:r>
              <a:rPr lang="en-AU" sz="2000" dirty="0"/>
              <a:t>e.g. ticks, leeches, bees, pet animals, </a:t>
            </a:r>
            <a:r>
              <a:rPr lang="en-AU" sz="2000" dirty="0" err="1"/>
              <a:t>snails+slugs</a:t>
            </a:r>
            <a:endParaRPr lang="en-AU" sz="2800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1296144"/>
          </a:xfrm>
        </p:spPr>
        <p:txBody>
          <a:bodyPr anchor="t"/>
          <a:lstStyle/>
          <a:p>
            <a:r>
              <a:rPr lang="en-AU" sz="3600" dirty="0"/>
              <a:t>Biological materials</a:t>
            </a:r>
            <a:br>
              <a:rPr lang="en-AU" sz="3600" dirty="0"/>
            </a:br>
            <a:r>
              <a:rPr lang="en-AU" sz="2400" dirty="0"/>
              <a:t>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80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>
            <a:extLst>
              <a:ext uri="{FF2B5EF4-FFF2-40B4-BE49-F238E27FC236}">
                <a16:creationId xmlns:a16="http://schemas.microsoft.com/office/drawing/2014/main" id="{E4337D7D-F630-7D03-5247-322D5A6EB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6912768" cy="1124744"/>
          </a:xfrm>
          <a:noFill/>
        </p:spPr>
        <p:txBody>
          <a:bodyPr/>
          <a:lstStyle/>
          <a:p>
            <a:pPr eaLnBrk="1" hangingPunct="1"/>
            <a:r>
              <a:rPr lang="en-US" altLang="en-US" sz="3600" dirty="0"/>
              <a:t>Cleaning chemicals</a:t>
            </a:r>
            <a:br>
              <a:rPr lang="en-US" altLang="en-US" sz="3600" dirty="0"/>
            </a:br>
            <a:r>
              <a:rPr lang="en-US" altLang="en-US" sz="2400" dirty="0"/>
              <a:t>(should be kept away from students!)</a:t>
            </a:r>
            <a:endParaRPr lang="en-US" altLang="en-US" dirty="0"/>
          </a:p>
        </p:txBody>
      </p:sp>
      <p:sp>
        <p:nvSpPr>
          <p:cNvPr id="22530" name="Rectangle 5">
            <a:extLst>
              <a:ext uri="{FF2B5EF4-FFF2-40B4-BE49-F238E27FC236}">
                <a16:creationId xmlns:a16="http://schemas.microsoft.com/office/drawing/2014/main" id="{BFAABD76-1FF0-DCCC-F690-892897789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529408"/>
            <a:ext cx="84470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• bleach</a:t>
            </a:r>
          </a:p>
          <a:p>
            <a:pPr>
              <a:buFontTx/>
              <a:buChar char="•"/>
            </a:pPr>
            <a:r>
              <a:rPr lang="en-US" altLang="en-US" dirty="0"/>
              <a:t> dishwashing powder, caustic soda (for drains)</a:t>
            </a:r>
          </a:p>
          <a:p>
            <a:pPr>
              <a:buFontTx/>
              <a:buChar char="•"/>
            </a:pPr>
            <a:r>
              <a:rPr lang="en-US" altLang="en-US" dirty="0"/>
              <a:t> ammonia-based cleaners</a:t>
            </a:r>
          </a:p>
          <a:p>
            <a:pPr>
              <a:buFontTx/>
              <a:buChar char="•"/>
            </a:pPr>
            <a:r>
              <a:rPr lang="en-US" altLang="en-US" dirty="0"/>
              <a:t> oven sprays, often strongly alkaline</a:t>
            </a:r>
          </a:p>
          <a:p>
            <a:pPr>
              <a:buFontTx/>
              <a:buChar char="•"/>
            </a:pPr>
            <a:r>
              <a:rPr lang="en-US" altLang="en-US" dirty="0"/>
              <a:t> solvents, many highly flammable and/or toxic</a:t>
            </a:r>
          </a:p>
          <a:p>
            <a:pPr>
              <a:buFontTx/>
              <a:buChar char="•"/>
            </a:pPr>
            <a:r>
              <a:rPr lang="en-US" altLang="en-US" dirty="0"/>
              <a:t> graffiti remover</a:t>
            </a:r>
          </a:p>
          <a:p>
            <a:pPr>
              <a:buFontTx/>
              <a:buChar char="•"/>
            </a:pPr>
            <a:r>
              <a:rPr lang="en-US" altLang="en-US" dirty="0"/>
              <a:t> methylated spirits</a:t>
            </a:r>
          </a:p>
          <a:p>
            <a:endParaRPr lang="en-US" altLang="en-US" dirty="0"/>
          </a:p>
          <a:p>
            <a:r>
              <a:rPr lang="en-US" altLang="en-US" dirty="0"/>
              <a:t>Major risks are</a:t>
            </a:r>
          </a:p>
          <a:p>
            <a:pPr>
              <a:buFontTx/>
              <a:buChar char="•"/>
            </a:pPr>
            <a:r>
              <a:rPr lang="en-US" altLang="en-US" dirty="0"/>
              <a:t> highly alkaline materials, e.g. dishwashing powder in eye</a:t>
            </a:r>
          </a:p>
          <a:p>
            <a:pPr>
              <a:buFontTx/>
              <a:buChar char="•"/>
            </a:pPr>
            <a:r>
              <a:rPr lang="en-US" altLang="en-US" dirty="0"/>
              <a:t> allergic reactions</a:t>
            </a:r>
          </a:p>
          <a:p>
            <a:endParaRPr lang="en-US" altLang="en-US" dirty="0"/>
          </a:p>
          <a:p>
            <a:r>
              <a:rPr lang="en-US" altLang="en-US" i="1" dirty="0"/>
              <a:t>Primary schools may have cleaning materials in classrooms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276872"/>
            <a:ext cx="7505459" cy="3456384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Helps with</a:t>
            </a:r>
          </a:p>
          <a:p>
            <a:pPr marL="0" indent="0">
              <a:buNone/>
            </a:pPr>
            <a:endParaRPr lang="en-A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advice on potential hazards:</a:t>
            </a:r>
            <a:br>
              <a:rPr lang="en-AU" sz="2800" dirty="0"/>
            </a:br>
            <a:r>
              <a:rPr lang="en-AU" sz="2800" dirty="0"/>
              <a:t>chemicals, equipment, biological</a:t>
            </a:r>
            <a:br>
              <a:rPr lang="en-AU" sz="2800" dirty="0"/>
            </a:br>
            <a:r>
              <a:rPr lang="en-AU" sz="2800" dirty="0"/>
              <a:t>including allergies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800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risk assessments, as required by law</a:t>
            </a:r>
            <a:endParaRPr lang="en-AU" sz="2800" baseline="-25000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5BA02-AFDB-1016-A86D-68145C67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" y="6728"/>
            <a:ext cx="9131237" cy="15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387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31352</TotalTime>
  <Words>706</Words>
  <Application>Microsoft Macintosh PowerPoint</Application>
  <PresentationFormat>On-screen Show (4:3)</PresentationFormat>
  <Paragraphs>135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Blank Presentation</vt:lpstr>
      <vt:lpstr>Picture</vt:lpstr>
      <vt:lpstr>Risks in Primary Science investigations and how to use RiskAssess</vt:lpstr>
      <vt:lpstr>21 November 2022 Manly West Public School </vt:lpstr>
      <vt:lpstr>What happened? </vt:lpstr>
      <vt:lpstr>PowerPoint Presentation</vt:lpstr>
      <vt:lpstr>Chemicals most likely to cause injury </vt:lpstr>
      <vt:lpstr>Equipment most likely to cause injury </vt:lpstr>
      <vt:lpstr>Biological materials most likely to cause injury </vt:lpstr>
      <vt:lpstr>Cleaning chemicals (should be kept away from students!)</vt:lpstr>
      <vt:lpstr>PowerPoint Presentation</vt:lpstr>
      <vt:lpstr>PowerPoint Presentation</vt:lpstr>
      <vt:lpstr>Primary School RiskAssess</vt:lpstr>
      <vt:lpstr>How to use Primary School RiskAssess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223</cp:revision>
  <cp:lastPrinted>2008-09-18T23:01:23Z</cp:lastPrinted>
  <dcterms:created xsi:type="dcterms:W3CDTF">2008-09-14T02:46:40Z</dcterms:created>
  <dcterms:modified xsi:type="dcterms:W3CDTF">2026-01-31T23:50:31Z</dcterms:modified>
</cp:coreProperties>
</file>